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12192000" cy="6858000" type="custom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arget="../media/image1.png" Type="http://schemas.openxmlformats.org/officeDocument/2006/relationships/image"/><Relationship Id="rId2" Target="../media/image2.sv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.xml" Type="http://schemas.openxmlformats.org/officeDocument/2006/relationships/notesSlide"/></Relationships>
</file>

<file path=ppt/slides/_rels/slide10.xml.rels><?xml version="1.0" encoding="UTF-8" standalone="yes"?><Relationships xmlns="http://schemas.openxmlformats.org/package/2006/relationships"><Relationship Id="rId1" Target="../media/image14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<Relationships xmlns="http://schemas.openxmlformats.org/package/2006/relationships"><Relationship Id="rId1" Target="../media/image15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<Relationships xmlns="http://schemas.openxmlformats.org/package/2006/relationships"><Relationship Id="rId1" Target="../media/image16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<Relationships xmlns="http://schemas.openxmlformats.org/package/2006/relationships"><Relationship Id="rId1" Target="../media/image17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<Relationships xmlns="http://schemas.openxmlformats.org/package/2006/relationships"><Relationship Id="rId1" Target="../media/image18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16.xml.rels><?xml version="1.0" encoding="UTF-8" standalone="yes"?><Relationships xmlns="http://schemas.openxmlformats.org/package/2006/relationships"><Relationship Id="rId1" Target="../media/image19.png" Type="http://schemas.openxmlformats.org/officeDocument/2006/relationships/image"/><Relationship Id="rId2" Target="../media/image20.svg" Type="http://schemas.openxmlformats.org/officeDocument/2006/relationships/image"/><Relationship Id="rId22" Target="https://www.youtube.com/watch?v=uGYJuOyIvzs&feature=emb_imp_woyt" TargetMode="External" Type="http://schemas.openxmlformats.org/officeDocument/2006/relationships/video"/><Relationship Id="rId23" Target="../media/image21.png" Type="http://schemas.openxmlformats.org/officeDocument/2006/relationships/image"/><Relationship Id="rId24" Target="../slideLayouts/slideLayout1.xml" Type="http://schemas.openxmlformats.org/officeDocument/2006/relationships/slideLayout"/><Relationship Id="rId25" Target="../notesSlides/notesSlide16.xml" Type="http://schemas.openxmlformats.org/officeDocument/2006/relationships/notesSlide"/></Relationships>
</file>

<file path=ppt/slides/_rels/slide17.xml.rels><?xml version="1.0" encoding="UTF-8" standalone="yes"?><Relationships xmlns="http://schemas.openxmlformats.org/package/2006/relationships"><Relationship Id="rId1" Target="../media/image22.png" Type="http://schemas.openxmlformats.org/officeDocument/2006/relationships/image"/><Relationship Id="rId2" Target="../media/image23.svg" Type="http://schemas.openxmlformats.org/officeDocument/2006/relationships/image"/><Relationship Id="rId26" Target="https://vimeo.com/456288740" TargetMode="External" Type="http://schemas.openxmlformats.org/officeDocument/2006/relationships/video"/><Relationship Id="rId27" Target="../media/image25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7.xml" Type="http://schemas.openxmlformats.org/officeDocument/2006/relationships/notesSlide"/></Relationships>
</file>

<file path=ppt/slides/_rels/slide18.xml.rels><?xml version="1.0" encoding="UTF-8" standalone="yes"?><Relationships xmlns="http://schemas.openxmlformats.org/package/2006/relationships"><Relationship Id="rId1" Target="../media/image25.png" Type="http://schemas.openxmlformats.org/officeDocument/2006/relationships/image"/><Relationship Id="rId2" Target="../media/image26.svg" Type="http://schemas.openxmlformats.org/officeDocument/2006/relationships/image"/><Relationship Id="rId30" Target="https://www.youtube.com/watch?v=DekzFrNHw8U" TargetMode="External" Type="http://schemas.openxmlformats.org/officeDocument/2006/relationships/video"/><Relationship Id="rId31" Target="../media/image29.png" Type="http://schemas.openxmlformats.org/officeDocument/2006/relationships/image"/><Relationship Id="rId32" Target="../slideLayouts/slideLayout1.xml" Type="http://schemas.openxmlformats.org/officeDocument/2006/relationships/slideLayout"/><Relationship Id="rId33" Target="../notesSlides/notesSlide18.xml" Type="http://schemas.openxmlformats.org/officeDocument/2006/relationships/notesSlide"/></Relationships>
</file>

<file path=ppt/slides/_rels/slide19.xml.rels><?xml version="1.0" encoding="UTF-8" standalone="yes"?><Relationships xmlns="http://schemas.openxmlformats.org/package/2006/relationships"><Relationship Id="rId1" Target="../media/image28.png" Type="http://schemas.openxmlformats.org/officeDocument/2006/relationships/image"/><Relationship Id="rId2" Target="../media/image29.svg" Type="http://schemas.openxmlformats.org/officeDocument/2006/relationships/image"/><Relationship Id="rId34" Target="https://www.youtube.com/watch?v=NrmMk1Myrxc" TargetMode="External" Type="http://schemas.openxmlformats.org/officeDocument/2006/relationships/video"/><Relationship Id="rId35" Target="../media/image33.png" Type="http://schemas.openxmlformats.org/officeDocument/2006/relationships/image"/><Relationship Id="rId36" Target="../slideLayouts/slideLayout1.xml" Type="http://schemas.openxmlformats.org/officeDocument/2006/relationships/slideLayout"/><Relationship Id="rId37" Target="../notesSlides/notesSlide19.xml" Type="http://schemas.openxmlformats.org/officeDocument/2006/relationships/notesSlide"/></Relationships>
</file>

<file path=ppt/slides/_rels/slide2.xml.rels><?xml version="1.0" encoding="UTF-8" standalone="yes"?><Relationships xmlns="http://schemas.openxmlformats.org/package/2006/relationships"><Relationship Id="rId1" Target="../media/image6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<Relationships xmlns="http://schemas.openxmlformats.org/package/2006/relationships"><Relationship Id="rId1" Target="../media/image31.png" Type="http://schemas.openxmlformats.org/officeDocument/2006/relationships/image"/><Relationship Id="rId2" Target="../media/image32.svg" Type="http://schemas.openxmlformats.org/officeDocument/2006/relationships/image"/><Relationship Id="rId38" Target="https://www.youtube.com/watch?v=rNcPVvIs_tk" TargetMode="External" Type="http://schemas.openxmlformats.org/officeDocument/2006/relationships/video"/><Relationship Id="rId39" Target="../media/image37.png" Type="http://schemas.openxmlformats.org/officeDocument/2006/relationships/image"/><Relationship Id="rId40" Target="../slideLayouts/slideLayout1.xml" Type="http://schemas.openxmlformats.org/officeDocument/2006/relationships/slideLayout"/><Relationship Id="rId41" Target="../notesSlides/notesSlide20.xml" Type="http://schemas.openxmlformats.org/officeDocument/2006/relationships/notesSlide"/></Relationships>
</file>

<file path=ppt/slides/_rels/slide21.xml.rels><?xml version="1.0" encoding="UTF-8" standalone="yes"?><Relationships xmlns="http://schemas.openxmlformats.org/package/2006/relationships"><Relationship Id="rId1" Target="../media/image34.png" Type="http://schemas.openxmlformats.org/officeDocument/2006/relationships/image"/><Relationship Id="rId2" Target="../media/image35.svg" Type="http://schemas.openxmlformats.org/officeDocument/2006/relationships/image"/><Relationship Id="rId42" Target="https://www.youtube.com/watch?v=VemqlfpctM0" TargetMode="External" Type="http://schemas.openxmlformats.org/officeDocument/2006/relationships/video"/><Relationship Id="rId43" Target="../media/image41.png" Type="http://schemas.openxmlformats.org/officeDocument/2006/relationships/image"/><Relationship Id="rId44" Target="../slideLayouts/slideLayout1.xml" Type="http://schemas.openxmlformats.org/officeDocument/2006/relationships/slideLayout"/><Relationship Id="rId45" Target="../notesSlides/notesSlide21.xml" Type="http://schemas.openxmlformats.org/officeDocument/2006/relationships/notesSlide"/></Relationships>
</file>

<file path=ppt/slides/_rels/slide3.xml.rels><?xml version="1.0" encoding="UTF-8" standalone="yes"?><Relationships xmlns="http://schemas.openxmlformats.org/package/2006/relationships"><Relationship Id="rId1" Target="../media/image7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<Relationships xmlns="http://schemas.openxmlformats.org/package/2006/relationships"><Relationship Id="rId1" Target="../media/image8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<Relationships xmlns="http://schemas.openxmlformats.org/package/2006/relationships"><Relationship Id="rId1" Target="../media/image9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<Relationships xmlns="http://schemas.openxmlformats.org/package/2006/relationships"><Relationship Id="rId1" Target="../media/image10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<Relationships xmlns="http://schemas.openxmlformats.org/package/2006/relationships"><Relationship Id="rId1" Target="../media/image1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<Relationships xmlns="http://schemas.openxmlformats.org/package/2006/relationships"><Relationship Id="rId1" Target="../media/image12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<Relationships xmlns="http://schemas.openxmlformats.org/package/2006/relationships"><Relationship Id="rId1" Target="../media/image13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2318461"/>
            <a:ext cx="12188952" cy="221877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80905" y="2590362"/>
            <a:ext cx="11808047" cy="15664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7063"/>
              </a:lnSpc>
              <a:spcAft>
                <a:spcPts val="600"/>
              </a:spcAft>
              <a:buNone/>
            </a:pPr>
            <a:r>
              <a:rPr lang="en-US" sz="68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AFRICA DATA SCHOOL</a:t>
            </a:r>
            <a:br>
              <a:rPr lang="en-US" sz="68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68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ONBOARDING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80905" y="285679"/>
            <a:ext cx="777637" cy="47613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52324" y="357098"/>
            <a:ext cx="634798" cy="333292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25" y="357098"/>
            <a:ext cx="638015" cy="333292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681739" y="457086"/>
            <a:ext cx="8825474" cy="5942114"/>
          </a:xfrm>
          <a:prstGeom prst="rect">
            <a:avLst/>
          </a:prstGeom>
          <a:solidFill>
            <a:srgbClr val="000000">
              <a:alpha val="0000"/>
            </a:srgbClr>
          </a:solidFill>
          <a:ln w="25400">
            <a:solidFill>
              <a:srgbClr val="ffffff"/>
            </a:solidFill>
            <a:prstDash val="solid"/>
            <a:miter lim="800000"/>
          </a:ln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700784" y="476131"/>
            <a:ext cx="8787384" cy="590402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681739" y="457086"/>
            <a:ext cx="8825474" cy="5942114"/>
          </a:xfrm>
          <a:prstGeom prst="rect">
            <a:avLst/>
          </a:prstGeom>
          <a:noFill/>
          <a:ln w="25400">
            <a:solidFill>
              <a:srgbClr val="ffffff"/>
            </a:solidFill>
            <a:prstDash val="solid"/>
            <a:miter lim="800000"/>
          </a:ln>
        </p:spPr>
      </p:sp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766107"/>
            <a:ext cx="11236690" cy="5324072"/>
          </a:xfrm>
          <a:prstGeom prst="rect">
            <a:avLst/>
          </a:prstGeom>
          <a:solidFill>
            <a:srgbClr val="000000">
              <a:alpha val="0000"/>
            </a:srgbClr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76131" y="766107"/>
            <a:ext cx="11236690" cy="5324072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11246213" cy="5913546"/>
          </a:xfrm>
          <a:prstGeom prst="rect">
            <a:avLst/>
          </a:prstGeom>
          <a:solidFill>
            <a:srgbClr val="0058bf"/>
          </a:solidFill>
        </p:spPr>
      </p:sp>
      <p:sp>
        <p:nvSpPr>
          <p:cNvPr id="3" name="Object 2"/>
          <p:cNvSpPr/>
          <p:nvPr/>
        </p:nvSpPr>
        <p:spPr>
          <a:xfrm>
            <a:off x="476131" y="476131"/>
            <a:ext cx="11246213" cy="5913546"/>
          </a:xfrm>
          <a:prstGeom prst="rect">
            <a:avLst/>
          </a:prstGeom>
          <a:solidFill>
            <a:srgbClr val="333333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-27916" r="-27916" t="-6116" b="-6116"/>
          <a:stretch/>
        </p:blipFill>
        <p:spPr>
          <a:xfrm>
            <a:off x="476131" y="476131"/>
            <a:ext cx="11246213" cy="591354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0058bf"/>
          </a:solidFill>
        </p:spPr>
      </p:sp>
      <p:sp>
        <p:nvSpPr>
          <p:cNvPr id="3" name="Object 2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333333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-7731" r="-7731" t="-4683" b="-4683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0058bf"/>
          </a:solidFill>
        </p:spPr>
      </p:sp>
      <p:sp>
        <p:nvSpPr>
          <p:cNvPr id="3" name="Object 2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333333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-7157" r="-7157" t="-10620" b="-10620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58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794168" y="3098898"/>
            <a:ext cx="4600615" cy="56278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5886"/>
              </a:lnSpc>
              <a:spcAft>
                <a:spcPts val="600"/>
              </a:spcAft>
              <a:buNone/>
            </a:pPr>
            <a:r>
              <a:rPr lang="en-US" sz="56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DEXVIRTUAL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ffffff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5226" cy="141887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Tambua Health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022253"/>
            <a:ext cx="11617595" cy="20711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37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Helping doctors detect respiratory diseases using machine learning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1" y="1799775"/>
            <a:ext cx="11236690" cy="458038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24" name="Picture5"/>
          <p:cNvPicPr/>
          <p:nvPr>
            <a:videoFile r:link="rId22"/>
          </p:nvPr>
        </p:nvPicPr>
        <p:blipFill>
          <a:blip r:embed="rId23"/>
          <a:stretch>
            <a:fillRect/>
          </a:stretch>
        </p:blipFill>
        <p:spPr>
          <a:xfrm>
            <a:off x="476131" y="1799775"/>
            <a:ext cx="11236690" cy="45803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5226" cy="171407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Anduril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022253"/>
            <a:ext cx="11617595" cy="50384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37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AI software backbone that uses sensor fusion, machine learning, and mesh networking to integrate real-time</a:t>
            </a:r>
            <a:br>
              <a:rPr lang="en-US" sz="19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9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0" y="2094976"/>
            <a:ext cx="11236690" cy="4285179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28" name="Picture5"/>
          <p:cNvPicPr/>
          <p:nvPr>
            <a:videoFile r:link="rId26"/>
          </p:nvPr>
        </p:nvPicPr>
        <p:blipFill>
          <a:blip r:embed="rId27"/>
          <a:stretch>
            <a:fillRect/>
          </a:stretch>
        </p:blipFill>
        <p:spPr>
          <a:xfrm>
            <a:off x="476131" y="2094976"/>
            <a:ext cx="11236690" cy="42851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5226" cy="171407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Amazon Zoox Autonomous Robotaxi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022253"/>
            <a:ext cx="11617595" cy="50384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37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Zoox has combined artificial intelligence, robotics, vehicle design, and sustainable energy to bring its vision of</a:t>
            </a:r>
            <a:br>
              <a:rPr lang="en-US" sz="19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9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reinventing personal transportation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0" y="2094976"/>
            <a:ext cx="11236694" cy="4285179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2" name="Picture5"/>
          <p:cNvPicPr/>
          <p:nvPr>
            <a:videoFile r:link="rId30"/>
          </p:nvPr>
        </p:nvPicPr>
        <p:blipFill>
          <a:blip r:embed="rId31"/>
          <a:stretch>
            <a:fillRect/>
          </a:stretch>
        </p:blipFill>
        <p:spPr>
          <a:xfrm>
            <a:off x="476131" y="2094976"/>
            <a:ext cx="11236690" cy="42851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5226" cy="141887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Amazon Go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022253"/>
            <a:ext cx="11617595" cy="20711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37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World’s most advanced shopping technology. No lines, no checkout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4" y="1799775"/>
            <a:ext cx="11236690" cy="458038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6" name="Picture5"/>
          <p:cNvPicPr/>
          <p:nvPr>
            <a:videoFile r:link="rId34"/>
          </p:nvPr>
        </p:nvPicPr>
        <p:blipFill>
          <a:blip r:embed="rId35"/>
          <a:stretch>
            <a:fillRect/>
          </a:stretch>
        </p:blipFill>
        <p:spPr>
          <a:xfrm>
            <a:off x="476131" y="1799775"/>
            <a:ext cx="11236690" cy="45803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58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081168" y="2534778"/>
            <a:ext cx="8026615" cy="131012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5886"/>
              </a:lnSpc>
              <a:spcAft>
                <a:spcPts val="600"/>
              </a:spcAft>
              <a:buNone/>
            </a:pPr>
            <a:r>
              <a:rPr lang="en-US" sz="56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Science &amp; Machine</a:t>
            </a:r>
            <a:br>
              <a:rPr lang="en-US" sz="56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56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Learning Course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532406" y="6351587"/>
            <a:ext cx="466094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ffffff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5226" cy="141887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Moley Robotics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022253"/>
            <a:ext cx="11617595" cy="20711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37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Created and put on the market the first robotic kitchen based on a multifunctional cooking platform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4" y="1799775"/>
            <a:ext cx="11236690" cy="458038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40" name="Picture5"/>
          <p:cNvPicPr/>
          <p:nvPr>
            <a:videoFile r:link="rId38"/>
          </p:nvPr>
        </p:nvPicPr>
        <p:blipFill>
          <a:blip r:embed="rId39"/>
          <a:stretch>
            <a:fillRect/>
          </a:stretch>
        </p:blipFill>
        <p:spPr>
          <a:xfrm>
            <a:off x="476131" y="1799775"/>
            <a:ext cx="11236690" cy="45803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5226" cy="141887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Samsung's first-ever personal robots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022253"/>
            <a:ext cx="11617595" cy="20711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37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Samsung's introduces new robots for the home, including Bot Handy and Bot Care.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4" y="1799775"/>
            <a:ext cx="11236690" cy="458038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44" name="Picture5"/>
          <p:cNvPicPr/>
          <p:nvPr>
            <a:videoFile r:link="rId42"/>
          </p:nvPr>
        </p:nvPicPr>
        <p:blipFill>
          <a:blip r:embed="rId43"/>
          <a:stretch>
            <a:fillRect/>
          </a:stretch>
        </p:blipFill>
        <p:spPr>
          <a:xfrm>
            <a:off x="476131" y="1799775"/>
            <a:ext cx="11236690" cy="45803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58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652525" y="2534778"/>
            <a:ext cx="6883901" cy="131012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5886"/>
              </a:lnSpc>
              <a:spcAft>
                <a:spcPts val="600"/>
              </a:spcAft>
              <a:buNone/>
            </a:pPr>
            <a:r>
              <a:rPr lang="en-US" sz="56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How much data is</a:t>
            </a:r>
            <a:br>
              <a:rPr lang="en-US" sz="56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56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generated in a day ?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532406" y="6351587"/>
            <a:ext cx="466094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ffffff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0058bf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-5591" r="-5591" t="-1053" b="-1053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babc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47551" y="2251737"/>
            <a:ext cx="6608259" cy="7266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7691"/>
              </a:lnSpc>
              <a:spcAft>
                <a:spcPts val="600"/>
              </a:spcAft>
              <a:buNone/>
            </a:pPr>
            <a:r>
              <a:rPr lang="en-US" b="1" sz="7400" dirty="0" smtClean="0">
                <a:solidFill>
                  <a:srgbClr val="0058b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SCIENCE .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547551" y="3311643"/>
            <a:ext cx="952262" cy="0"/>
          </a:xfrm>
          <a:prstGeom prst="line">
            <a:avLst/>
          </a:prstGeom>
          <a:noFill/>
          <a:ln w="12700">
            <a:solidFill>
              <a:srgbClr val="ffffff">
                <a:alpha val="80000"/>
              </a:srgbClr>
            </a:solidFill>
            <a:prstDash val="solid"/>
            <a:miter lim="800000"/>
          </a:ln>
        </p:spPr>
      </p:sp>
      <p:sp>
        <p:nvSpPr>
          <p:cNvPr id="4" name="Object 3"/>
          <p:cNvSpPr/>
          <p:nvPr/>
        </p:nvSpPr>
        <p:spPr>
          <a:xfrm>
            <a:off x="547551" y="3603511"/>
            <a:ext cx="11474756" cy="50384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37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 interdisciplinary field that uses  scientific methods, processes, algorithms and systems to extract knowledge</a:t>
            </a:r>
            <a:br>
              <a:rPr lang="en-US" sz="19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9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 insights from data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32406" y="6351587"/>
            <a:ext cx="466094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ffffff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0058bf"/>
          </a:solidFill>
        </p:spPr>
      </p:sp>
      <p:sp>
        <p:nvSpPr>
          <p:cNvPr id="3" name="Object 2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fefefe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-4260" r="-4260" t="-2776" b="-2776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58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999036" y="2908446"/>
            <a:ext cx="8190881" cy="56278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5886"/>
              </a:lnSpc>
              <a:spcAft>
                <a:spcPts val="600"/>
              </a:spcAft>
              <a:buNone/>
            </a:pPr>
            <a:r>
              <a:rPr lang="en-US" sz="56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Artificial Intelligence(AI)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532406" y="6351587"/>
            <a:ext cx="466094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7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ffffff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650084"/>
            <a:ext cx="11236690" cy="5556117"/>
          </a:xfrm>
          <a:prstGeom prst="rect">
            <a:avLst/>
          </a:prstGeom>
          <a:solidFill>
            <a:srgbClr val="000000">
              <a:alpha val="0000"/>
            </a:srgbClr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76131" y="650084"/>
            <a:ext cx="11236690" cy="5556117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785018"/>
            <a:ext cx="11236690" cy="5286249"/>
          </a:xfrm>
          <a:prstGeom prst="rect">
            <a:avLst/>
          </a:prstGeom>
          <a:solidFill>
            <a:srgbClr val="000000">
              <a:alpha val="0000"/>
            </a:srgbClr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76131" y="785018"/>
            <a:ext cx="11236690" cy="5286249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2021-07-04T14:25:41.062Z</dcterms:created>
  <dcterms:modified xsi:type="dcterms:W3CDTF">2021-07-04T14:25:41.062Z</dcterms:modified>
</cp:coreProperties>
</file>